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95" r:id="rId2"/>
    <p:sldId id="276" r:id="rId3"/>
    <p:sldId id="295" r:id="rId4"/>
    <p:sldId id="379" r:id="rId5"/>
    <p:sldId id="304" r:id="rId6"/>
    <p:sldId id="381" r:id="rId7"/>
    <p:sldId id="382" r:id="rId8"/>
    <p:sldId id="383" r:id="rId9"/>
    <p:sldId id="387" r:id="rId10"/>
    <p:sldId id="388" r:id="rId11"/>
    <p:sldId id="390" r:id="rId12"/>
    <p:sldId id="394" r:id="rId13"/>
    <p:sldId id="392" r:id="rId14"/>
    <p:sldId id="393" r:id="rId15"/>
  </p:sldIdLst>
  <p:sldSz cx="9144000" cy="6858000" type="screen4x3"/>
  <p:notesSz cx="7010400" cy="92964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 varScale="1">
        <p:scale>
          <a:sx n="64" d="100"/>
          <a:sy n="64" d="100"/>
        </p:scale>
        <p:origin x="6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EE525-4B13-4BB8-A988-8378A5F37A44}" type="datetimeFigureOut">
              <a:rPr lang="sk-SK" smtClean="0"/>
              <a:pPr/>
              <a:t>20.11.2020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FFB1E-B4CE-4E79-AF0B-4CD24227830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946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20.11.2020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20.11.2020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Integrácia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 bwMode="auto">
          <a:xfrm>
            <a:off x="395537" y="4365104"/>
            <a:ext cx="367240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Podpora vysporiadania majetkovoprávnych vzťahov     k pozemkom v obciach               s prítomnosťou MRK postupom jednoduchých pozemkových úprav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latin typeface="Arial" charset="0"/>
              <a:cs typeface="WenQuanYi Zen Hei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 smtClean="0">
                <a:latin typeface="Arial" charset="0"/>
                <a:cs typeface="WenQuanYi Zen Hei" charset="0"/>
              </a:rPr>
              <a:t>OPLZ-PO5-2020-4</a:t>
            </a:r>
            <a:endParaRPr lang="sk-SK" sz="1200" dirty="0"/>
          </a:p>
        </p:txBody>
      </p:sp>
      <p:sp>
        <p:nvSpPr>
          <p:cNvPr id="5" name="Obdĺžnik 4"/>
          <p:cNvSpPr/>
          <p:nvPr/>
        </p:nvSpPr>
        <p:spPr>
          <a:xfrm>
            <a:off x="395537" y="1268760"/>
            <a:ext cx="82874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/>
              <a:t>Základné informácie ku konaniu o ŽoNFP</a:t>
            </a:r>
          </a:p>
        </p:txBody>
      </p:sp>
    </p:spTree>
    <p:extLst>
      <p:ext uri="{BB962C8B-B14F-4D97-AF65-F5344CB8AC3E}">
        <p14:creationId xmlns:p14="http://schemas.microsoft.com/office/powerpoint/2010/main" val="2257355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Príloha č. </a:t>
            </a:r>
            <a:r>
              <a:rPr lang="sk-SK" sz="2000" b="1" dirty="0" smtClean="0"/>
              <a:t>5 </a:t>
            </a:r>
            <a:r>
              <a:rPr lang="sk-SK" sz="2000" b="1" dirty="0"/>
              <a:t>– uznesenie zastupiteľstva o schválení plánu rozvoja obce a územnoplánovacej dokumentácie (ak relevantné)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Obec k podaniu žiadosti už musí mať predmetné dokumenty schválené. Nestačí napr. uznesenie o tom, že obec schválila zámer pre vypracovanie </a:t>
            </a:r>
            <a:r>
              <a:rPr lang="sk-SK" sz="2000" dirty="0" smtClean="0"/>
              <a:t>PHSR/</a:t>
            </a:r>
            <a:r>
              <a:rPr lang="sk-SK" sz="2000" dirty="0"/>
              <a:t>ú</a:t>
            </a:r>
            <a:r>
              <a:rPr lang="sk-SK" sz="2000" dirty="0" smtClean="0"/>
              <a:t>zemného plánu alebo</a:t>
            </a:r>
            <a:r>
              <a:rPr lang="sk-SK" sz="2000" dirty="0"/>
              <a:t>, že dokumentácia je už pripravená na schválenie a pod.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Nepredloženie prílohy, resp. nepotvrdenie schváleného </a:t>
            </a:r>
            <a:r>
              <a:rPr lang="sk-SK" sz="2000" dirty="0" smtClean="0"/>
              <a:t>PHSR alebo </a:t>
            </a:r>
            <a:r>
              <a:rPr lang="sk-SK" sz="2000" dirty="0"/>
              <a:t>územnoplánovacej dokumentácie (ak relevantné) ma za následok vylúčenie žiadosti z ďalšieho posudzovania. </a:t>
            </a:r>
          </a:p>
        </p:txBody>
      </p:sp>
    </p:spTree>
    <p:extLst>
      <p:ext uri="{BB962C8B-B14F-4D97-AF65-F5344CB8AC3E}">
        <p14:creationId xmlns:p14="http://schemas.microsoft.com/office/powerpoint/2010/main" val="12016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260648"/>
            <a:ext cx="8186766" cy="6048672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Príloha č. </a:t>
            </a:r>
            <a:r>
              <a:rPr lang="sk-SK" sz="2000" b="1" dirty="0" smtClean="0"/>
              <a:t>6 </a:t>
            </a:r>
            <a:r>
              <a:rPr lang="sk-SK" sz="2000" b="1" dirty="0"/>
              <a:t>– </a:t>
            </a:r>
            <a:r>
              <a:rPr lang="sk-SK" sz="2000" b="1" dirty="0" smtClean="0"/>
              <a:t>špecifikácia výdavkov</a:t>
            </a:r>
            <a:endParaRPr lang="sk-SK" sz="2000" b="1" dirty="0"/>
          </a:p>
          <a:p>
            <a:pPr>
              <a:buFontTx/>
              <a:buChar char="-"/>
            </a:pPr>
            <a:r>
              <a:rPr lang="sk-SK" sz="2000" dirty="0" smtClean="0"/>
              <a:t>Spracovanie </a:t>
            </a:r>
            <a:r>
              <a:rPr lang="sk-SK" sz="2000" dirty="0"/>
              <a:t>a vykonanie </a:t>
            </a:r>
            <a:r>
              <a:rPr lang="sk-SK" sz="2000" dirty="0" smtClean="0"/>
              <a:t>JPÚ“</a:t>
            </a:r>
          </a:p>
          <a:p>
            <a:pPr>
              <a:buFontTx/>
              <a:buChar char="-"/>
            </a:pPr>
            <a:r>
              <a:rPr lang="sk-SK" sz="2000" dirty="0" smtClean="0"/>
              <a:t>Konzultant </a:t>
            </a:r>
            <a:r>
              <a:rPr lang="sk-SK" sz="2000" dirty="0"/>
              <a:t>JPÚ</a:t>
            </a:r>
            <a:r>
              <a:rPr lang="sk-SK" sz="2000" dirty="0" smtClean="0"/>
              <a:t>“</a:t>
            </a:r>
            <a:endParaRPr lang="sk-SK" sz="2000" dirty="0"/>
          </a:p>
          <a:p>
            <a:pPr>
              <a:buFontTx/>
              <a:buChar char="-"/>
            </a:pPr>
            <a:r>
              <a:rPr lang="sk-SK" sz="2000" dirty="0" smtClean="0"/>
              <a:t>„príprava </a:t>
            </a:r>
            <a:r>
              <a:rPr lang="sk-SK" sz="2000" dirty="0" err="1"/>
              <a:t>ŽoNFP</a:t>
            </a:r>
            <a:r>
              <a:rPr lang="sk-SK" sz="2000" dirty="0"/>
              <a:t> a riadenie projektu (externý manažment)““ </a:t>
            </a:r>
            <a:r>
              <a:rPr lang="sk-SK" sz="2000" dirty="0" smtClean="0"/>
              <a:t>interný     manažment</a:t>
            </a:r>
            <a:r>
              <a:rPr lang="sk-SK" sz="2000" dirty="0"/>
              <a:t>“ – príprava </a:t>
            </a:r>
            <a:r>
              <a:rPr lang="sk-SK" sz="2000" dirty="0" err="1"/>
              <a:t>ŽoNFP</a:t>
            </a:r>
            <a:r>
              <a:rPr lang="sk-SK" sz="2000" dirty="0"/>
              <a:t> a riadenie projektu, </a:t>
            </a:r>
          </a:p>
          <a:p>
            <a:pPr>
              <a:buFontTx/>
              <a:buChar char="-"/>
            </a:pPr>
            <a:r>
              <a:rPr lang="sk-SK" sz="2000" dirty="0" smtClean="0"/>
              <a:t>„realizácia procesu VO - interne“. 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 algn="just">
              <a:buNone/>
            </a:pPr>
            <a:r>
              <a:rPr lang="sk-SK" sz="2000" dirty="0" smtClean="0"/>
              <a:t>Ak mám uzatvorenú zmluvu o dielo/poskytnutie služieb predkladá sa predmetná zmluva. Prieskum trhu sa nerobí.</a:t>
            </a:r>
          </a:p>
          <a:p>
            <a:pPr marL="0" indent="0" algn="just">
              <a:buNone/>
            </a:pPr>
            <a:r>
              <a:rPr lang="sk-SK" sz="2000" dirty="0" smtClean="0"/>
              <a:t>Ak nemám uzatvorenú zmluvu o dielo/poskytnutie služieb môžem ísť do maximálne výšky na základe finančných limitov. </a:t>
            </a:r>
            <a:r>
              <a:rPr lang="sk-SK" sz="2000" dirty="0"/>
              <a:t>Prieskum trhu sa nerobí</a:t>
            </a:r>
            <a:r>
              <a:rPr lang="sk-SK" sz="2000" dirty="0" smtClean="0"/>
              <a:t>.</a:t>
            </a:r>
          </a:p>
          <a:p>
            <a:pPr marL="0" indent="0" algn="just">
              <a:buNone/>
            </a:pPr>
            <a:endParaRPr lang="sk-SK" sz="2000" dirty="0"/>
          </a:p>
          <a:p>
            <a:pPr algn="just">
              <a:buFontTx/>
              <a:buChar char="-"/>
            </a:pPr>
            <a:r>
              <a:rPr lang="sk-SK" sz="2000" dirty="0" smtClean="0"/>
              <a:t>„</a:t>
            </a:r>
            <a:r>
              <a:rPr lang="sk-SK" sz="2000" dirty="0"/>
              <a:t>realizácia procesu VO </a:t>
            </a:r>
            <a:r>
              <a:rPr lang="sk-SK" sz="2000" dirty="0" smtClean="0"/>
              <a:t>– externe</a:t>
            </a:r>
          </a:p>
          <a:p>
            <a:pPr marL="0" indent="0" algn="just">
              <a:buNone/>
            </a:pPr>
            <a:r>
              <a:rPr lang="sk-SK" sz="2000" dirty="0"/>
              <a:t>Ak mám uzatvorenú zmluvu o dielo/poskytnutie služieb predkladá sa predmetná </a:t>
            </a:r>
            <a:r>
              <a:rPr lang="sk-SK" sz="2000" dirty="0" smtClean="0"/>
              <a:t>zmluva a aj prieskum trhu.</a:t>
            </a:r>
          </a:p>
          <a:p>
            <a:pPr marL="0" indent="0" algn="just">
              <a:buNone/>
            </a:pPr>
            <a:r>
              <a:rPr lang="sk-SK" sz="2000" dirty="0"/>
              <a:t>Ak nemám uzatvorenú zmluvu o dielo/poskytnutie </a:t>
            </a:r>
            <a:r>
              <a:rPr lang="sk-SK" sz="2000" dirty="0" smtClean="0"/>
              <a:t>služieb výška výdavky sa stanový na základe prieskumu trhu.</a:t>
            </a: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52246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260648"/>
            <a:ext cx="8186766" cy="6048672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Príloha č. </a:t>
            </a:r>
            <a:r>
              <a:rPr lang="sk-SK" sz="2000" b="1" dirty="0" smtClean="0"/>
              <a:t>6 </a:t>
            </a:r>
            <a:r>
              <a:rPr lang="sk-SK" sz="2000" b="1" dirty="0"/>
              <a:t>– </a:t>
            </a:r>
            <a:r>
              <a:rPr lang="sk-SK" sz="2000" b="1" dirty="0" smtClean="0"/>
              <a:t>špecifikácia výdavkov</a:t>
            </a:r>
            <a:endParaRPr lang="sk-SK" sz="2000" b="1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 smtClean="0"/>
              <a:t>Prieskum trhu stanoviť ako priemer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 smtClean="0"/>
              <a:t>Ak mám uzatvorenú zmluvu o dielo a aj prieskum trhu nárokujem si nižšiu z nich pri dodržaní limitov.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 smtClean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 smtClean="0"/>
              <a:t>Nepredloženie </a:t>
            </a:r>
            <a:r>
              <a:rPr lang="sk-SK" sz="2000" dirty="0"/>
              <a:t>prieskumu trhu, resp. neodstránenie nesúladu môže mať za následok vylúčenie výdavkov z financovania.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7947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548680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Odporúčame žiadateľom </a:t>
            </a:r>
            <a:r>
              <a:rPr lang="sk-SK" sz="2000" b="1" dirty="0"/>
              <a:t>pred odoslaním žiadosti aby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si „sami pre seba“ objektívne zhodnotili či spĺňajú podmienky poskytnutia príspevku,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či predkladajú všetky relevantné prílohy a tie spĺňajú požadované náležitosti</a:t>
            </a:r>
            <a:r>
              <a:rPr lang="sk-SK" sz="2000" dirty="0" smtClean="0"/>
              <a:t>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 smtClean="0"/>
              <a:t>či </a:t>
            </a:r>
            <a:r>
              <a:rPr lang="sk-SK" sz="2000" dirty="0"/>
              <a:t>majú v ITMS 2014+ nahrané všetky relevantné prílohy a tie sa dajú </a:t>
            </a:r>
            <a:r>
              <a:rPr lang="sk-SK" sz="2000" dirty="0" smtClean="0"/>
              <a:t>i    korektne </a:t>
            </a:r>
            <a:r>
              <a:rPr lang="sk-SK" sz="2000" dirty="0"/>
              <a:t>otvoriť, </a:t>
            </a:r>
            <a:endParaRPr lang="sk-SK" sz="20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 smtClean="0"/>
              <a:t>si </a:t>
            </a:r>
            <a:r>
              <a:rPr lang="sk-SK" sz="2000" dirty="0"/>
              <a:t>skontrolovali súlad údajov vo všetkých textoch,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objektívne a kriticky zhodnotili žiadosť na základe hodnotiacich kritérií,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pred odoslaním skontrolovali správnosť údajov a kompletnosť žiadosti (všetky prílohy).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54358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548680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aby </a:t>
            </a:r>
            <a:r>
              <a:rPr lang="sk-SK" sz="2000" b="1" dirty="0"/>
              <a:t>po doručení výzvy na doplnenie resp. vysvetlenie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sledovali a dodržali lehotu na doručenie,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vyjadrili sa ku každému bodu </a:t>
            </a:r>
            <a:r>
              <a:rPr lang="sk-SK" sz="2000" dirty="0" smtClean="0"/>
              <a:t>doplnenia,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s</a:t>
            </a:r>
            <a:r>
              <a:rPr lang="sk-SK" sz="2000" dirty="0" smtClean="0"/>
              <a:t>kontrolovali nahratie elektronicky príloh do ITMS 2014 +,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p</a:t>
            </a:r>
            <a:r>
              <a:rPr lang="sk-SK" sz="2000" dirty="0" smtClean="0"/>
              <a:t>osunuli stav žiadosti „po doplnení“,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v</a:t>
            </a:r>
            <a:r>
              <a:rPr lang="sk-SK" sz="2000" dirty="0" smtClean="0"/>
              <a:t>ytlačili, podpísali a odoslali formulár žiadosti (ak posielate poštou) a to i v prípade ak predmetom doplnenia sú iba prílohy žiadosti.</a:t>
            </a:r>
            <a:endParaRPr lang="sk-SK" sz="20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96379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/>
          <p:nvPr/>
        </p:nvSpPr>
        <p:spPr>
          <a:xfrm>
            <a:off x="408791" y="692696"/>
            <a:ext cx="8339673" cy="463203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  <a:tileRect/>
          </a:gradFill>
        </p:spPr>
        <p:txBody>
          <a:bodyPr wrap="square">
            <a:spAutoFit/>
          </a:bodyPr>
          <a:lstStyle/>
          <a:p>
            <a:pPr lvl="0" algn="ctr"/>
            <a:r>
              <a:rPr lang="sk-SK" sz="2000" b="1" dirty="0">
                <a:latin typeface="+mn-lt"/>
              </a:rPr>
              <a:t>Základné informácie ku konaniu o </a:t>
            </a:r>
            <a:r>
              <a:rPr lang="sk-SK" sz="2000" b="1" dirty="0" err="1">
                <a:latin typeface="+mn-lt"/>
              </a:rPr>
              <a:t>ŽoNFP</a:t>
            </a:r>
            <a:endParaRPr lang="sk-SK" sz="2000" dirty="0">
              <a:latin typeface="+mn-lt"/>
            </a:endParaRPr>
          </a:p>
          <a:p>
            <a:endParaRPr lang="sk-SK" sz="2000" dirty="0">
              <a:latin typeface="+mn-lt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000" dirty="0">
                <a:latin typeface="+mn-lt"/>
              </a:rPr>
              <a:t>Konanie o 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 začína pri otvorených výzvach doručením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na SO, pričom lehoty na vydanie rozhodnutia začínajú plynúť dňom nasledujúcim po dni uzávierky príslušného hodnotiaceho kola.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000" dirty="0">
                <a:latin typeface="+mn-lt"/>
              </a:rPr>
              <a:t>Proces schvaľovania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sa skladá z nasledovných fáz: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>
                <a:latin typeface="+mn-lt"/>
              </a:rPr>
              <a:t>administratívne overenie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(obligatórna časť)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>
                <a:latin typeface="+mn-lt"/>
              </a:rPr>
              <a:t>odborné hodnotenie a výber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(obligatórna časť)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>
                <a:latin typeface="+mn-lt"/>
              </a:rPr>
              <a:t>konanie o opravných prostriedkoch (neobligatórna časť)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000" dirty="0">
                <a:latin typeface="+mn-lt"/>
              </a:rPr>
              <a:t>Administratívne overenie sa začína overením splnenia podmienok doručenia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riadne, včas a v určenej forme, pričom po ich overení SO zaregistruje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v ITMS 2014+.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82296" indent="0" algn="ctr" fontAlgn="auto">
              <a:spcAft>
                <a:spcPts val="0"/>
              </a:spcAft>
              <a:buNone/>
              <a:defRPr/>
            </a:pPr>
            <a:r>
              <a:rPr lang="sk-SK" sz="2000" b="1" dirty="0"/>
              <a:t>Administratívne overenie</a:t>
            </a:r>
          </a:p>
          <a:p>
            <a:pPr marL="82296" indent="0" algn="ctr" fontAlgn="auto">
              <a:spcAft>
                <a:spcPts val="0"/>
              </a:spcAft>
              <a:buNone/>
              <a:defRPr/>
            </a:pPr>
            <a:endParaRPr lang="sk-SK" sz="20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Po registrácii </a:t>
            </a:r>
            <a:r>
              <a:rPr lang="sk-SK" sz="2000" dirty="0" err="1"/>
              <a:t>ŽoNFP</a:t>
            </a:r>
            <a:r>
              <a:rPr lang="sk-SK" sz="2000" dirty="0"/>
              <a:t> sa v rámci administratívneho overenia overuje splnenie základných podmienok poskytnutia príspevku stanovených vo výzve akými sú napr. oprávnenosť žiadateľa, oprávnenosť miesta realizácie projektu, oprávnenosť cieľovej skupiny, oprávnenosť aktivít, súlad s horizontálnymi princípmi a s princípmi </a:t>
            </a:r>
            <a:r>
              <a:rPr lang="sk-SK" sz="2000" dirty="0" err="1"/>
              <a:t>destigmatizácie</a:t>
            </a:r>
            <a:r>
              <a:rPr lang="sk-SK" sz="2000" dirty="0"/>
              <a:t>, </a:t>
            </a:r>
            <a:r>
              <a:rPr lang="sk-SK" sz="2000" dirty="0" err="1"/>
              <a:t>desegregácie</a:t>
            </a:r>
            <a:r>
              <a:rPr lang="sk-SK" sz="2000" dirty="0"/>
              <a:t> a </a:t>
            </a:r>
            <a:r>
              <a:rPr lang="sk-SK" sz="2000" dirty="0" err="1"/>
              <a:t>degetoizácie</a:t>
            </a:r>
            <a:r>
              <a:rPr lang="sk-SK" sz="2000" dirty="0"/>
              <a:t>.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V prípade ak sú pochybnosti o pravdivosti alebo úplnosti </a:t>
            </a:r>
            <a:r>
              <a:rPr lang="sk-SK" sz="2000" dirty="0" err="1"/>
              <a:t>ŽoNFP</a:t>
            </a:r>
            <a:r>
              <a:rPr lang="sk-SK" sz="2000" dirty="0"/>
              <a:t> alebo jej príloh, resp. boli identifikovaný nesúlad v poskytnutých </a:t>
            </a:r>
            <a:r>
              <a:rPr lang="sk-SK" sz="2000" dirty="0" smtClean="0"/>
              <a:t>údajoch </a:t>
            </a:r>
            <a:r>
              <a:rPr lang="sk-SK" sz="2000" dirty="0"/>
              <a:t>žiadateľovi sa zašle výzva na doplnenie resp. vysvetlenie žiadosti so stanovením lehoty na doplnenie.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 smtClean="0"/>
              <a:t>SO komunikuje výlučne elektronicky prostredníctvom e-schránky.</a:t>
            </a:r>
            <a:endParaRPr lang="sk-SK" sz="20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smtClean="0"/>
              <a:t>Po </a:t>
            </a:r>
            <a:r>
              <a:rPr lang="sk-SK" sz="2000" dirty="0"/>
              <a:t>doplnení sa opätovne overia podmienky poskytnutia príspevku.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err="1" smtClean="0"/>
              <a:t>ŽoNFP</a:t>
            </a:r>
            <a:r>
              <a:rPr lang="sk-SK" sz="2000" dirty="0"/>
              <a:t>, ktoré splnili podmienky administratívneho overenia postupujú do procesu odborného hodnotenia. “.</a:t>
            </a:r>
          </a:p>
        </p:txBody>
      </p:sp>
    </p:spTree>
    <p:extLst>
      <p:ext uri="{BB962C8B-B14F-4D97-AF65-F5344CB8AC3E}">
        <p14:creationId xmlns:p14="http://schemas.microsoft.com/office/powerpoint/2010/main" val="5185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82296" indent="0" algn="ctr" fontAlgn="auto">
              <a:spcAft>
                <a:spcPts val="0"/>
              </a:spcAft>
              <a:buNone/>
              <a:defRPr/>
            </a:pPr>
            <a:r>
              <a:rPr lang="sk-SK" sz="2000" b="1" dirty="0"/>
              <a:t>Odborné hodnotenie žiadosti</a:t>
            </a:r>
          </a:p>
          <a:p>
            <a:pPr marL="82296" indent="0" algn="ctr" fontAlgn="auto">
              <a:spcAft>
                <a:spcPts val="0"/>
              </a:spcAft>
              <a:buNone/>
              <a:defRPr/>
            </a:pPr>
            <a:endParaRPr lang="sk-SK" sz="20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V rámci odborného hodnotenia sa posudzuje </a:t>
            </a:r>
            <a:r>
              <a:rPr lang="sk-SK" sz="2000" dirty="0" err="1"/>
              <a:t>ŽoNFP</a:t>
            </a:r>
            <a:r>
              <a:rPr lang="sk-SK" sz="2000" dirty="0"/>
              <a:t> podľa dokumentu “Kritériá pre výber projektov OP ĽZ a metodika ich uplatňovania” a „Príručky pre odborného hodnotiteľa.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0" lvl="0" indent="0" algn="just">
              <a:buNone/>
            </a:pPr>
            <a:r>
              <a:rPr lang="sk-SK" sz="2000" dirty="0"/>
              <a:t>Cieľom odborného hodnotenia je posúdiť kvalitatívnu stránku žiadosti, pričom je posudzovaná predovšetkým v oblastiach:</a:t>
            </a:r>
          </a:p>
          <a:p>
            <a:pPr algn="just"/>
            <a:r>
              <a:rPr lang="sk-SK" sz="2000" dirty="0"/>
              <a:t>príspevok navrhovaného projektu k cieľom a výsledkom operačného programu a prioritnej osi</a:t>
            </a:r>
          </a:p>
          <a:p>
            <a:pPr lvl="0" algn="just"/>
            <a:r>
              <a:rPr lang="sk-SK" sz="2000" dirty="0"/>
              <a:t>navrhovaný spôsob realizácie;</a:t>
            </a:r>
          </a:p>
          <a:p>
            <a:pPr lvl="0" algn="just"/>
            <a:r>
              <a:rPr lang="sk-SK" sz="2000" dirty="0"/>
              <a:t>administratívna a prevádzková kapacita;</a:t>
            </a:r>
          </a:p>
          <a:p>
            <a:pPr lvl="0" algn="just"/>
            <a:r>
              <a:rPr lang="sk-SK" sz="2000" dirty="0"/>
              <a:t>finančná a ekonomická stránka projektu.</a:t>
            </a:r>
          </a:p>
        </p:txBody>
      </p:sp>
    </p:spTree>
    <p:extLst>
      <p:ext uri="{BB962C8B-B14F-4D97-AF65-F5344CB8AC3E}">
        <p14:creationId xmlns:p14="http://schemas.microsoft.com/office/powerpoint/2010/main" val="38576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Na záver konania o žiadosti sa vypracujú </a:t>
            </a:r>
            <a:r>
              <a:rPr lang="sk-SK" sz="2000" dirty="0"/>
              <a:t>pre žiadosti: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/>
              <a:t>ktoré splnili všetky podmienky konania o žiadosti: </a:t>
            </a:r>
            <a:r>
              <a:rPr lang="sk-SK" sz="2000" b="1" dirty="0"/>
              <a:t>rozhodnutie o schválení,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/>
              <a:t>ktoré nesplnili jednu alebo viac podmienok konania o žiadosti: </a:t>
            </a:r>
            <a:r>
              <a:rPr lang="sk-SK" sz="2000" b="1" dirty="0"/>
              <a:t>rozhodnutie o neschválení </a:t>
            </a:r>
            <a:r>
              <a:rPr lang="sk-SK" sz="2000" b="1" dirty="0" err="1"/>
              <a:t>ŽoNFP</a:t>
            </a:r>
            <a:r>
              <a:rPr lang="sk-SK" sz="2000" dirty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SO je oprávnený v konaní o </a:t>
            </a:r>
            <a:r>
              <a:rPr lang="sk-SK" sz="2000" dirty="0" err="1"/>
              <a:t>ŽoNFP</a:t>
            </a:r>
            <a:r>
              <a:rPr lang="sk-SK" sz="2000" dirty="0"/>
              <a:t> vydať </a:t>
            </a:r>
            <a:r>
              <a:rPr lang="sk-SK" sz="2000" b="1" dirty="0"/>
              <a:t>rozhodnutie o zastavení konania </a:t>
            </a:r>
            <a:r>
              <a:rPr lang="sk-SK" sz="2000" dirty="0"/>
              <a:t>za podmienok uvedených v § 20  zákona o príspevku z EŠIF (napr. v prípade, ak žiadateľ nedoručil riadne a včas </a:t>
            </a:r>
            <a:r>
              <a:rPr lang="sk-SK" sz="2000" dirty="0" err="1"/>
              <a:t>ŽoNFP</a:t>
            </a:r>
            <a:r>
              <a:rPr lang="sk-SK" sz="2000" dirty="0"/>
              <a:t>, vzal </a:t>
            </a:r>
            <a:r>
              <a:rPr lang="sk-SK" sz="2000" dirty="0" err="1"/>
              <a:t>ŽoNFP</a:t>
            </a:r>
            <a:r>
              <a:rPr lang="sk-SK" sz="2000" dirty="0"/>
              <a:t> späť a pod.).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2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Najčastejšie pochybenia žiadateľov identifikované v procese konania o žiadosti</a:t>
            </a:r>
            <a:endParaRPr lang="sk-SK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v samotnej žiadosti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v prílohách žiadosti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nedodržanie lehoty na doplnenie</a:t>
            </a:r>
          </a:p>
        </p:txBody>
      </p:sp>
    </p:spTree>
    <p:extLst>
      <p:ext uri="{BB962C8B-B14F-4D97-AF65-F5344CB8AC3E}">
        <p14:creationId xmlns:p14="http://schemas.microsoft.com/office/powerpoint/2010/main" val="32153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1. Pochybenia</a:t>
            </a:r>
            <a:r>
              <a:rPr lang="sk-SK" sz="2000" dirty="0" smtClean="0"/>
              <a:t> </a:t>
            </a:r>
            <a:r>
              <a:rPr lang="sk-SK" sz="2000" b="1" dirty="0"/>
              <a:t>v samotnom dokumente „žiadosť o NFP“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Predovšetkým chyby formálneho charakteru, resp. nesúlad údajov v rôznych častiach žiadosti a príloh.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Uvádzame tie najčastejšie: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N</a:t>
            </a:r>
            <a:r>
              <a:rPr lang="sk-SK" sz="2000" b="1" dirty="0" smtClean="0"/>
              <a:t>esúlad </a:t>
            </a:r>
            <a:r>
              <a:rPr lang="sk-SK" sz="2000" b="1" dirty="0"/>
              <a:t>v určení </a:t>
            </a:r>
            <a:r>
              <a:rPr lang="sk-SK" sz="2000" b="1" dirty="0" smtClean="0"/>
              <a:t>počtu MRK a typu osídlenia</a:t>
            </a:r>
            <a:endParaRPr lang="sk-SK" sz="2000" b="1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 smtClean="0"/>
              <a:t>Predovšetkým rozpor s atlasom RK v počte MRK, alebo druhu a počte koncentrácií.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 smtClean="0"/>
              <a:t>	- je potrebné to stručne zdôvodniť,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Nedostatočne vyplnený formulár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 smtClean="0"/>
              <a:t>	- príloha č.1 výzvy formulár </a:t>
            </a:r>
            <a:r>
              <a:rPr lang="sk-SK" sz="2000" dirty="0" err="1" smtClean="0"/>
              <a:t>ŽoNFP</a:t>
            </a:r>
            <a:r>
              <a:rPr lang="sk-SK" sz="2000" dirty="0" smtClean="0"/>
              <a:t> obsahuje v odrážkach informácie, 	ktoré je z Vašej strany potrebné popísať;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Neodstránenie nesúladu môže mať za následok vylúčenie žiadosti z posudzovania.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32113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sk-SK" sz="2000" b="1" dirty="0" smtClean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Nedostatočný </a:t>
            </a:r>
            <a:r>
              <a:rPr lang="sk-SK" sz="2000" b="1" dirty="0"/>
              <a:t>popis projektu vo vzťahu k splneniu podmienky súladu s princípmi </a:t>
            </a:r>
            <a:r>
              <a:rPr lang="sk-SK" sz="2000" b="1" dirty="0" err="1"/>
              <a:t>desegregácie</a:t>
            </a:r>
            <a:r>
              <a:rPr lang="sk-SK" sz="2000" b="1" dirty="0"/>
              <a:t>, </a:t>
            </a:r>
            <a:r>
              <a:rPr lang="sk-SK" sz="2000" b="1" dirty="0" err="1"/>
              <a:t>degetoizácie</a:t>
            </a:r>
            <a:r>
              <a:rPr lang="sk-SK" sz="2000" b="1" dirty="0"/>
              <a:t> a </a:t>
            </a:r>
            <a:r>
              <a:rPr lang="sk-SK" sz="2000" b="1" dirty="0" err="1"/>
              <a:t>destigmácie</a:t>
            </a:r>
            <a:r>
              <a:rPr lang="sk-SK" sz="2000" b="1" dirty="0"/>
              <a:t> (viď. prílohu č. </a:t>
            </a:r>
            <a:r>
              <a:rPr lang="sk-SK" sz="2000" b="1" dirty="0" smtClean="0"/>
              <a:t>8 </a:t>
            </a:r>
            <a:r>
              <a:rPr lang="sk-SK" sz="2000" b="1" dirty="0"/>
              <a:t>výzvy</a:t>
            </a:r>
            <a:r>
              <a:rPr lang="sk-SK" sz="2000" b="1" dirty="0" smtClean="0"/>
              <a:t>) </a:t>
            </a:r>
          </a:p>
          <a:p>
            <a:r>
              <a:rPr lang="sk-SK" sz="2000" dirty="0" smtClean="0"/>
              <a:t>Zamerať sa na súlad predloženej </a:t>
            </a:r>
            <a:r>
              <a:rPr lang="sk-SK" sz="2000" dirty="0" err="1" smtClean="0"/>
              <a:t>ŽoNFP</a:t>
            </a:r>
            <a:r>
              <a:rPr lang="sk-SK" sz="2000" dirty="0" smtClean="0"/>
              <a:t> s národným projektom;</a:t>
            </a:r>
          </a:p>
          <a:p>
            <a:r>
              <a:rPr lang="sk-SK" sz="2000" dirty="0" smtClean="0"/>
              <a:t>Stručne popísať každý bod prílohy č.8 výzvy;</a:t>
            </a:r>
          </a:p>
          <a:p>
            <a:r>
              <a:rPr lang="sk-SK" sz="2000" dirty="0" smtClean="0"/>
              <a:t>Nezabudnúť popísať i 2 obvod ak sa realizuje.</a:t>
            </a:r>
          </a:p>
          <a:p>
            <a:endParaRPr lang="sk-SK" sz="2000" dirty="0"/>
          </a:p>
          <a:p>
            <a:endParaRPr lang="sk-SK" sz="2000" dirty="0" smtClean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 smtClean="0"/>
              <a:t>Nedoplnenie </a:t>
            </a:r>
            <a:r>
              <a:rPr lang="sk-SK" sz="2000" dirty="0"/>
              <a:t>údajov môže mať za následok vylúčenie žiadosti z posudzovania</a:t>
            </a:r>
            <a:endParaRPr lang="sk-SK" sz="2000" b="1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75751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332656"/>
            <a:ext cx="8186766" cy="6048671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2. Pochybenia</a:t>
            </a:r>
            <a:r>
              <a:rPr lang="sk-SK" sz="2000" dirty="0"/>
              <a:t> </a:t>
            </a:r>
            <a:r>
              <a:rPr lang="sk-SK" sz="2000" b="1" dirty="0"/>
              <a:t>v prílohách „žiadosť o NFP“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Príloha č.4 </a:t>
            </a:r>
            <a:r>
              <a:rPr lang="sk-SK" sz="2000" b="1" dirty="0"/>
              <a:t>žiadosti – Doklad preukazujúci finančnú spôsobilosť</a:t>
            </a:r>
          </a:p>
          <a:p>
            <a:pPr marL="0" indent="0" algn="just">
              <a:buNone/>
            </a:pPr>
            <a:r>
              <a:rPr lang="sk-SK" sz="2000" dirty="0"/>
              <a:t>Uvádzať prosím všetky náležitosti prílohy to:</a:t>
            </a:r>
            <a:endParaRPr lang="sk-SK" dirty="0"/>
          </a:p>
          <a:p>
            <a:pPr algn="just"/>
            <a:r>
              <a:rPr lang="sk-SK" sz="2000" dirty="0"/>
              <a:t>kód výzvy, </a:t>
            </a:r>
          </a:p>
          <a:p>
            <a:pPr algn="just"/>
            <a:r>
              <a:rPr lang="sk-SK" sz="2000" dirty="0"/>
              <a:t>názov projektu, </a:t>
            </a:r>
          </a:p>
          <a:p>
            <a:pPr algn="just"/>
            <a:r>
              <a:rPr lang="sk-SK" sz="2000" dirty="0"/>
              <a:t>súhlas zastupiteľstva s predložením žiadosti na SO, pričom ciele projektu sú v súlade s platným programom rozvoja obce a platným územným plánom obce ( ak obec má povinnosť mať vypracovanú územnoplánovaciu dokumentáciu), </a:t>
            </a:r>
          </a:p>
          <a:p>
            <a:pPr algn="just"/>
            <a:r>
              <a:rPr lang="sk-SK" sz="2000" dirty="0"/>
              <a:t>súhlas zastupiteľstva so zabezpečením povinného spolufinancovania projektu </a:t>
            </a:r>
            <a:r>
              <a:rPr lang="sk-SK" sz="2000" dirty="0" err="1"/>
              <a:t>t.j</a:t>
            </a:r>
            <a:r>
              <a:rPr lang="sk-SK" sz="2000" dirty="0"/>
              <a:t>. min. 5% z celkových oprávnených výdavkov </a:t>
            </a:r>
          </a:p>
          <a:p>
            <a:pPr algn="just"/>
            <a:r>
              <a:rPr lang="sk-SK" sz="2000" dirty="0"/>
              <a:t>súhlas zastupiteľstva so zabezpečením financovania neoprávnených výdavkov </a:t>
            </a:r>
            <a:r>
              <a:rPr lang="sk-SK" sz="2000" dirty="0" smtClean="0"/>
              <a:t>projektu, ktoré vzniknú v priebehu realizácie projektu a budú nevyhnutné na dosiahnutie jeho cieľa.</a:t>
            </a:r>
          </a:p>
          <a:p>
            <a:pPr marL="0" indent="0" algn="just">
              <a:buNone/>
            </a:pPr>
            <a:r>
              <a:rPr lang="sk-SK" sz="2000" b="1" dirty="0" smtClean="0"/>
              <a:t>Nepredloženie </a:t>
            </a:r>
            <a:r>
              <a:rPr lang="sk-SK" sz="2000" b="1" dirty="0"/>
              <a:t>prílohy, resp. príloha neobsahuje všetky náležitosti má za následok vylúčenie projektu s posudzovania.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12273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12680</TotalTime>
  <Words>591</Words>
  <Application>Microsoft Office PowerPoint</Application>
  <PresentationFormat>Prezentácia na obrazovke (4:3)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8" baseType="lpstr">
      <vt:lpstr>Arial</vt:lpstr>
      <vt:lpstr>Calibri</vt:lpstr>
      <vt:lpstr>WenQuanYi Zen Hei</vt:lpstr>
      <vt:lpstr>1_Motív Office</vt:lpstr>
      <vt:lpstr>OPERAČNÝ PROGRAM  ĽUDSKÉ ZDROJE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Jozef Roško</cp:lastModifiedBy>
  <cp:revision>307</cp:revision>
  <cp:lastPrinted>2016-03-11T14:00:48Z</cp:lastPrinted>
  <dcterms:created xsi:type="dcterms:W3CDTF">2015-06-03T20:40:01Z</dcterms:created>
  <dcterms:modified xsi:type="dcterms:W3CDTF">2020-11-20T09:50:06Z</dcterms:modified>
</cp:coreProperties>
</file>